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349" r:id="rId2"/>
    <p:sldId id="286" r:id="rId3"/>
    <p:sldId id="608" r:id="rId4"/>
    <p:sldId id="626" r:id="rId5"/>
    <p:sldId id="609" r:id="rId6"/>
    <p:sldId id="295" r:id="rId7"/>
    <p:sldId id="314" r:id="rId8"/>
    <p:sldId id="312" r:id="rId9"/>
    <p:sldId id="313" r:id="rId10"/>
    <p:sldId id="635" r:id="rId11"/>
    <p:sldId id="636" r:id="rId12"/>
    <p:sldId id="637" r:id="rId13"/>
    <p:sldId id="476" r:id="rId14"/>
    <p:sldId id="638" r:id="rId15"/>
    <p:sldId id="633" r:id="rId16"/>
    <p:sldId id="640" r:id="rId17"/>
    <p:sldId id="641" r:id="rId18"/>
    <p:sldId id="639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准备篇" id="{F5D19CE5-DC81-4753-92D8-5D6FBCCCF8A3}">
          <p14:sldIdLst>
            <p14:sldId id="286"/>
            <p14:sldId id="608"/>
            <p14:sldId id="626"/>
            <p14:sldId id="609"/>
            <p14:sldId id="295"/>
            <p14:sldId id="314"/>
            <p14:sldId id="312"/>
            <p14:sldId id="313"/>
            <p14:sldId id="635"/>
            <p14:sldId id="636"/>
            <p14:sldId id="637"/>
            <p14:sldId id="476"/>
            <p14:sldId id="638"/>
            <p14:sldId id="633"/>
            <p14:sldId id="640"/>
            <p14:sldId id="641"/>
            <p14:sldId id="6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5" autoAdjust="0"/>
    <p:restoredTop sz="83671" autoAdjust="0"/>
  </p:normalViewPr>
  <p:slideViewPr>
    <p:cSldViewPr snapToGrid="0">
      <p:cViewPr varScale="1">
        <p:scale>
          <a:sx n="95" d="100"/>
          <a:sy n="95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的正面有</a:t>
            </a:r>
            <a:r>
              <a:rPr lang="en-US" altLang="zh-CN" dirty="0"/>
              <a:t>LED</a:t>
            </a:r>
            <a:r>
              <a:rPr lang="zh-CN" altLang="en-US" dirty="0"/>
              <a:t>组成的点阵屏，还有一些传感器，在后面的课程中，我们将要来学习使用这些传感器。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9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ixly.org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403486" y="4051635"/>
              <a:ext cx="2927078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</a:t>
              </a:r>
              <a:r>
                <a:rPr lang="en-US" altLang="zh-CN" sz="2400" b="1" dirty="0">
                  <a:latin typeface="+mn-ea"/>
                </a:rPr>
                <a:t>X</a:t>
              </a:r>
              <a:r>
                <a:rPr lang="zh-CN" altLang="en-US" sz="2400" b="1" dirty="0">
                  <a:latin typeface="+mn-ea"/>
                </a:rPr>
                <a:t>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59E97DA-1931-4BAF-9F50-14E8F14144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确认板卡状态</a:t>
            </a:r>
          </a:p>
        </p:txBody>
      </p:sp>
      <p:sp>
        <p:nvSpPr>
          <p:cNvPr id="8" name="矩形 7"/>
          <p:cNvSpPr/>
          <p:nvPr/>
        </p:nvSpPr>
        <p:spPr>
          <a:xfrm>
            <a:off x="4520520" y="1775318"/>
            <a:ext cx="5708961" cy="14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在桌面上右击“此电脑”（或“计算机”），单击“管理”，在弹出的窗口中单击“设备管理”。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7AA32A-328E-41F3-9E6A-3959C84F9F26}"/>
              </a:ext>
            </a:extLst>
          </p:cNvPr>
          <p:cNvPicPr/>
          <p:nvPr/>
        </p:nvPicPr>
        <p:blipFill rotWithShape="1">
          <a:blip r:embed="rId2"/>
          <a:srcRect l="27959" r="55639" b="70256"/>
          <a:stretch/>
        </p:blipFill>
        <p:spPr bwMode="auto">
          <a:xfrm>
            <a:off x="1412104" y="1775318"/>
            <a:ext cx="2185670" cy="2229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D331C8-605F-45D4-A28B-672FEDFE53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6"/>
          <a:stretch>
            <a:fillRect/>
          </a:stretch>
        </p:blipFill>
        <p:spPr bwMode="auto">
          <a:xfrm>
            <a:off x="8759962" y="3915038"/>
            <a:ext cx="1562735" cy="2222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9C48CEE-1016-496A-8BA2-3E3E09795461}"/>
              </a:ext>
            </a:extLst>
          </p:cNvPr>
          <p:cNvSpPr/>
          <p:nvPr/>
        </p:nvSpPr>
        <p:spPr>
          <a:xfrm>
            <a:off x="1321665" y="4415772"/>
            <a:ext cx="6397709" cy="14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计算机未安装过相应驱动时，应看到“其他设备”中包含带有黄色警告标志的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ESP32-S2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，说明已经进入刷机模式，否则重复上一步。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103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59E97DA-1931-4BAF-9F50-14E8F14144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zadig</a:t>
            </a:r>
            <a:r>
              <a:rPr lang="zh-CN" altLang="en-US" dirty="0"/>
              <a:t>驱动</a:t>
            </a:r>
          </a:p>
        </p:txBody>
      </p:sp>
      <p:sp>
        <p:nvSpPr>
          <p:cNvPr id="8" name="矩形 7"/>
          <p:cNvSpPr/>
          <p:nvPr/>
        </p:nvSpPr>
        <p:spPr>
          <a:xfrm>
            <a:off x="1124177" y="1775318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zadig-2.5.exe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安装驱动。若出现不止一个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ESP32-S2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，请选择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ESP32-S2 (Interface 2)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E666004-6377-45BB-98FF-5AF6710F03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27" y="3337261"/>
            <a:ext cx="4485094" cy="19687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31BA7B8-34E2-414C-A981-DD01659A0802}"/>
              </a:ext>
            </a:extLst>
          </p:cNvPr>
          <p:cNvGrpSpPr/>
          <p:nvPr/>
        </p:nvGrpSpPr>
        <p:grpSpPr>
          <a:xfrm>
            <a:off x="7207431" y="4307447"/>
            <a:ext cx="4241052" cy="1505524"/>
            <a:chOff x="7223760" y="3642580"/>
            <a:chExt cx="4206240" cy="1493166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BA0004-00EC-44F5-B14B-C23189C7F197}"/>
                </a:ext>
              </a:extLst>
            </p:cNvPr>
            <p:cNvSpPr/>
            <p:nvPr/>
          </p:nvSpPr>
          <p:spPr>
            <a:xfrm>
              <a:off x="7315200" y="3642580"/>
              <a:ext cx="4114800" cy="1493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Win 7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系统用户需要打开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30000"/>
                </a:lnSpc>
              </a:pP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安装串口驱动。</a:t>
              </a: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BF708F0-820B-4B06-B714-C7D2318CED3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760" y="4221522"/>
              <a:ext cx="3164040" cy="41143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639430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59E97DA-1931-4BAF-9F50-14E8F14144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确认驱动安装完毕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43B3A3-399F-4233-80C8-33153AF0B8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14513" y="1775318"/>
            <a:ext cx="5865555" cy="41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677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固件初始化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3FA0BD-1815-4FB8-AA31-CBBBFC2D5E59}"/>
              </a:ext>
            </a:extLst>
          </p:cNvPr>
          <p:cNvSpPr/>
          <p:nvPr/>
        </p:nvSpPr>
        <p:spPr>
          <a:xfrm>
            <a:off x="715963" y="1334446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打开最新版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Mixly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软件，切换到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ESP32-S2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板卡页面，单击“初始化固件”按钮。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1A9EEBD-2E2B-4318-B4AA-B31A16D4915D}"/>
              </a:ext>
            </a:extLst>
          </p:cNvPr>
          <p:cNvGrpSpPr/>
          <p:nvPr/>
        </p:nvGrpSpPr>
        <p:grpSpPr>
          <a:xfrm>
            <a:off x="2082743" y="2347480"/>
            <a:ext cx="7352161" cy="3905836"/>
            <a:chOff x="2082743" y="2347480"/>
            <a:chExt cx="7352161" cy="390583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1A17C4B-F195-4E41-8630-B52AE100C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2743" y="2347480"/>
              <a:ext cx="7352161" cy="390583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B88C440-BDC0-45DE-96FE-7B69AEB88F29}"/>
                </a:ext>
              </a:extLst>
            </p:cNvPr>
            <p:cNvSpPr/>
            <p:nvPr/>
          </p:nvSpPr>
          <p:spPr>
            <a:xfrm>
              <a:off x="3345628" y="2442884"/>
              <a:ext cx="570156" cy="2558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固件初始化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3FA0BD-1815-4FB8-AA31-CBBBFC2D5E59}"/>
              </a:ext>
            </a:extLst>
          </p:cNvPr>
          <p:cNvSpPr/>
          <p:nvPr/>
        </p:nvSpPr>
        <p:spPr>
          <a:xfrm>
            <a:off x="715963" y="1334446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初始化固件过程中切勿使板卡断电，直到出现“初始化固件成功”字样后，按复位按键或者重新上电，即可进入编程模式。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17403C-CCC6-4578-9A60-D1EEF9096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16" y="3082673"/>
            <a:ext cx="5723280" cy="2298991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9D2E932-5A7B-4E41-9246-63896B590099}"/>
              </a:ext>
            </a:extLst>
          </p:cNvPr>
          <p:cNvSpPr/>
          <p:nvPr/>
        </p:nvSpPr>
        <p:spPr>
          <a:xfrm>
            <a:off x="3209066" y="4489642"/>
            <a:ext cx="292992" cy="324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849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838201" y="1145851"/>
            <a:ext cx="10428514" cy="49298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在编程模式下，从“板载显示”模块分类中拖出如图所示的代码块，单击“上传”。出现“上传成功</a:t>
            </a:r>
            <a:r>
              <a:rPr lang="en-US" altLang="zh-CN" dirty="0"/>
              <a:t>!”</a:t>
            </a:r>
            <a:r>
              <a:rPr lang="zh-CN" altLang="en-US" dirty="0"/>
              <a:t>字样后稍等片刻，即可看到板卡上出现一颗蓝色爱心。</a:t>
            </a:r>
            <a:endParaRPr lang="en-US" altLang="zh-CN" dirty="0"/>
          </a:p>
          <a:p>
            <a:pPr algn="just">
              <a:spcBef>
                <a:spcPts val="0"/>
              </a:spcBef>
            </a:pPr>
            <a:endParaRPr lang="en-US" altLang="zh-CN" dirty="0"/>
          </a:p>
          <a:p>
            <a:pPr algn="just"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A0F696-B73D-E6D4-1BD1-9BB95940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952" y="2329103"/>
            <a:ext cx="7488622" cy="40563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常见故障处理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59E97DA-1931-4BAF-9F50-14E8F14144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盘符命名错误</a:t>
            </a:r>
          </a:p>
        </p:txBody>
      </p:sp>
      <p:sp>
        <p:nvSpPr>
          <p:cNvPr id="8" name="矩形 7"/>
          <p:cNvSpPr/>
          <p:nvPr/>
        </p:nvSpPr>
        <p:spPr>
          <a:xfrm>
            <a:off x="1124177" y="1775318"/>
            <a:ext cx="9440409" cy="53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右键单击该驱动器，选择“重命名”，输入“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CIRCUITPY”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后确认即可。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FCC564-F6DF-4274-9473-9658A4C7A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4759" y="3284407"/>
            <a:ext cx="8682482" cy="15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698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常见故障处理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59E97DA-1931-4BAF-9F50-14E8F14144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code.py</a:t>
            </a:r>
            <a:r>
              <a:rPr lang="zh-CN" altLang="en-US" dirty="0"/>
              <a:t>权限错误</a:t>
            </a:r>
          </a:p>
        </p:txBody>
      </p:sp>
      <p:sp>
        <p:nvSpPr>
          <p:cNvPr id="8" name="矩形 7"/>
          <p:cNvSpPr/>
          <p:nvPr/>
        </p:nvSpPr>
        <p:spPr>
          <a:xfrm>
            <a:off x="838200" y="1775318"/>
            <a:ext cx="4942114" cy="3413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CIRCUITPY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驱动器，在根目录下找到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code.py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，尝试手动删除。若无法删除，右键单击空白处，单击“属性”，在“工具”选项卡中单击“检查”，并在弹出窗口中选择“扫描并修复该驱动器”。修复完成后，再次手动删除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code.py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即可。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D0FC6B-1D30-4E05-9EBF-44C0E15267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11687" y="1602626"/>
            <a:ext cx="4831054" cy="36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064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7585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195479" y="3369434"/>
            <a:ext cx="3801041" cy="1344984"/>
          </a:xfrm>
        </p:spPr>
        <p:txBody>
          <a:bodyPr/>
          <a:lstStyle/>
          <a:p>
            <a:r>
              <a:rPr lang="zh-CN" altLang="en-US" dirty="0"/>
              <a:t>准备篇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硬件准备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D74680-E1C4-D854-C965-B0EA298C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09" y="1095333"/>
            <a:ext cx="8694781" cy="50059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816967" y="2117322"/>
            <a:ext cx="995785" cy="92333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861005"/>
          </a:xfrm>
        </p:spPr>
        <p:txBody>
          <a:bodyPr/>
          <a:lstStyle/>
          <a:p>
            <a:r>
              <a:rPr lang="zh-CN" altLang="en-US" dirty="0"/>
              <a:t>软件准备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软件下载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244709" y="1848495"/>
            <a:ext cx="5109091" cy="4227208"/>
          </a:xfrm>
        </p:spPr>
        <p:txBody>
          <a:bodyPr/>
          <a:lstStyle/>
          <a:p>
            <a:pPr algn="just"/>
            <a:r>
              <a:rPr lang="en-US" altLang="zh-CN" dirty="0">
                <a:hlinkClick r:id="rId2"/>
              </a:rPr>
              <a:t>http://mixly.org</a:t>
            </a:r>
            <a:endParaRPr lang="en-US" altLang="zh-CN" dirty="0"/>
          </a:p>
          <a:p>
            <a:pPr algn="just"/>
            <a:r>
              <a:rPr lang="zh-CN" altLang="en-US" dirty="0"/>
              <a:t>下载</a:t>
            </a:r>
            <a:r>
              <a:rPr lang="en-US" altLang="zh-CN" dirty="0"/>
              <a:t>Mixly.zip</a:t>
            </a:r>
            <a:r>
              <a:rPr lang="zh-CN" altLang="en-US" dirty="0"/>
              <a:t>，解压到电脑中。</a:t>
            </a:r>
            <a:endParaRPr lang="en-US" altLang="zh-CN" dirty="0"/>
          </a:p>
          <a:p>
            <a:pPr algn="just"/>
            <a:r>
              <a:rPr lang="zh-CN" altLang="en-US" dirty="0">
                <a:solidFill>
                  <a:srgbClr val="FF0000"/>
                </a:solidFill>
              </a:rPr>
              <a:t>注意：请不要解压到含有中文路径的目录中。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内容占位符 4"/>
          <p:cNvPicPr>
            <a:picLocks noGrp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10057" y="1848495"/>
            <a:ext cx="5109091" cy="26964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启动软件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4"/>
          </p:nvPr>
        </p:nvSpPr>
        <p:spPr>
          <a:xfrm>
            <a:off x="6244709" y="1671551"/>
            <a:ext cx="5109091" cy="4404151"/>
          </a:xfrm>
        </p:spPr>
        <p:txBody>
          <a:bodyPr/>
          <a:lstStyle/>
          <a:p>
            <a:r>
              <a:rPr lang="zh-CN" altLang="en-US" dirty="0"/>
              <a:t>双击</a:t>
            </a:r>
            <a:r>
              <a:rPr lang="en-US" altLang="zh-CN" dirty="0"/>
              <a:t>Mixly.exe</a:t>
            </a:r>
            <a:r>
              <a:rPr lang="zh-CN" altLang="en-US" dirty="0"/>
              <a:t>即可启动</a:t>
            </a:r>
            <a:r>
              <a:rPr lang="en-US" altLang="zh-CN" dirty="0" err="1"/>
              <a:t>Mixly</a:t>
            </a:r>
            <a:r>
              <a:rPr lang="zh-CN" altLang="en-US" dirty="0"/>
              <a:t>软件。</a:t>
            </a:r>
          </a:p>
          <a:p>
            <a:endParaRPr lang="zh-CN" altLang="en-US" dirty="0"/>
          </a:p>
        </p:txBody>
      </p:sp>
      <p:pic>
        <p:nvPicPr>
          <p:cNvPr id="9" name="内容占位符 7"/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838200" y="1671552"/>
            <a:ext cx="5108575" cy="3878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软件界面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3CCFE3-F635-20E4-9D04-8F728F59780D}"/>
              </a:ext>
            </a:extLst>
          </p:cNvPr>
          <p:cNvGrpSpPr/>
          <p:nvPr/>
        </p:nvGrpSpPr>
        <p:grpSpPr>
          <a:xfrm>
            <a:off x="1103583" y="952690"/>
            <a:ext cx="10029691" cy="5432749"/>
            <a:chOff x="1103583" y="952690"/>
            <a:chExt cx="10029691" cy="543274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4AC3DE9-0785-90B0-5936-F51DA6CB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583" y="952690"/>
              <a:ext cx="10029691" cy="5432749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443D3A2-B43C-47E6-9F91-4528C7E194D0}"/>
                </a:ext>
              </a:extLst>
            </p:cNvPr>
            <p:cNvGrpSpPr/>
            <p:nvPr/>
          </p:nvGrpSpPr>
          <p:grpSpPr>
            <a:xfrm>
              <a:off x="1501888" y="1232380"/>
              <a:ext cx="9145365" cy="4920728"/>
              <a:chOff x="4944813" y="2518058"/>
              <a:chExt cx="6941820" cy="3735095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69448934-99B4-4697-98A9-0E3582806839}"/>
                  </a:ext>
                </a:extLst>
              </p:cNvPr>
              <p:cNvGrpSpPr/>
              <p:nvPr/>
            </p:nvGrpSpPr>
            <p:grpSpPr>
              <a:xfrm>
                <a:off x="4944813" y="2518058"/>
                <a:ext cx="5601559" cy="3735095"/>
                <a:chOff x="4944813" y="2518058"/>
                <a:chExt cx="5601559" cy="3735095"/>
              </a:xfrm>
            </p:grpSpPr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4D714BAC-DC4A-4582-833F-25B761C6E2D9}"/>
                    </a:ext>
                  </a:extLst>
                </p:cNvPr>
                <p:cNvSpPr txBox="1"/>
                <p:nvPr/>
              </p:nvSpPr>
              <p:spPr>
                <a:xfrm>
                  <a:off x="6996728" y="4330150"/>
                  <a:ext cx="2870522" cy="2937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rgbClr val="FF0000"/>
                      </a:solidFill>
                    </a:rPr>
                    <a:t>图形化程序编写区</a:t>
                  </a: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8F5406D8-2217-49E6-BF60-92D9F37B84C1}"/>
                    </a:ext>
                  </a:extLst>
                </p:cNvPr>
                <p:cNvSpPr txBox="1"/>
                <p:nvPr/>
              </p:nvSpPr>
              <p:spPr>
                <a:xfrm>
                  <a:off x="7675850" y="2518058"/>
                  <a:ext cx="2870522" cy="2937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:r>
                    <a:rPr lang="zh-CN" altLang="en-US" sz="1600" b="1" spc="100" dirty="0">
                      <a:solidFill>
                        <a:srgbClr val="FF0000"/>
                      </a:solidFill>
                    </a:rPr>
                    <a:t>系统功能区</a:t>
                  </a: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0DA9BC5D-B474-4B13-848C-0004FE93F5B6}"/>
                    </a:ext>
                  </a:extLst>
                </p:cNvPr>
                <p:cNvSpPr txBox="1"/>
                <p:nvPr/>
              </p:nvSpPr>
              <p:spPr>
                <a:xfrm>
                  <a:off x="4944813" y="5959355"/>
                  <a:ext cx="2870522" cy="2937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rgbClr val="FF0000"/>
                      </a:solidFill>
                    </a:rPr>
                    <a:t>消息提示区</a:t>
                  </a: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FAAF1443-5B9F-4926-980E-1C387082E7C3}"/>
                    </a:ext>
                  </a:extLst>
                </p:cNvPr>
                <p:cNvSpPr txBox="1"/>
                <p:nvPr/>
              </p:nvSpPr>
              <p:spPr>
                <a:xfrm>
                  <a:off x="4977345" y="3305099"/>
                  <a:ext cx="320088" cy="2343898"/>
                </a:xfrm>
                <a:prstGeom prst="rect">
                  <a:avLst/>
                </a:prstGeom>
                <a:noFill/>
              </p:spPr>
              <p:txBody>
                <a:bodyPr vert="eaVert" wrap="square" lIns="0" tIns="0" rIns="0" bIns="0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:r>
                    <a:rPr lang="zh-CN" altLang="en-US" sz="1600" spc="100" dirty="0">
                      <a:solidFill>
                        <a:srgbClr val="FF0000"/>
                      </a:solidFill>
                    </a:rPr>
                    <a:t>图形化程序选择区</a:t>
                  </a:r>
                </a:p>
              </p:txBody>
            </p:sp>
          </p:grp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88FA41A-C418-41B4-B671-82C33B979B14}"/>
                  </a:ext>
                </a:extLst>
              </p:cNvPr>
              <p:cNvSpPr txBox="1"/>
              <p:nvPr/>
            </p:nvSpPr>
            <p:spPr>
              <a:xfrm>
                <a:off x="10694583" y="2949870"/>
                <a:ext cx="1192050" cy="293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代码预览区</a:t>
                </a:r>
              </a:p>
            </p:txBody>
          </p:sp>
        </p:grp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59E97DA-1931-4BAF-9F50-14E8F14144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进入刷机模式</a:t>
            </a:r>
          </a:p>
        </p:txBody>
      </p:sp>
      <p:sp>
        <p:nvSpPr>
          <p:cNvPr id="8" name="矩形 7"/>
          <p:cNvSpPr/>
          <p:nvPr/>
        </p:nvSpPr>
        <p:spPr>
          <a:xfrm>
            <a:off x="1091663" y="1693051"/>
            <a:ext cx="4602163" cy="197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按键（红色箭头所示）的同时，使用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线与计算机连接，计算机发出“叮咚”的硬件识别声后，松开按键。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975F64-619C-4B3F-B4AD-AA0A7B312BDC}"/>
              </a:ext>
            </a:extLst>
          </p:cNvPr>
          <p:cNvGrpSpPr/>
          <p:nvPr/>
        </p:nvGrpSpPr>
        <p:grpSpPr>
          <a:xfrm>
            <a:off x="6612184" y="2270757"/>
            <a:ext cx="4282715" cy="1736823"/>
            <a:chOff x="6612184" y="2270757"/>
            <a:chExt cx="4282715" cy="1736823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7832FC6-609F-4CB9-9889-C9E09AADA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184" y="2270757"/>
              <a:ext cx="4282715" cy="1720329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127FF43-1413-4F2E-B1BD-3D3AF411BA37}"/>
                </a:ext>
              </a:extLst>
            </p:cNvPr>
            <p:cNvSpPr/>
            <p:nvPr/>
          </p:nvSpPr>
          <p:spPr>
            <a:xfrm>
              <a:off x="9832872" y="3682842"/>
              <a:ext cx="447494" cy="3247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488</Words>
  <Application>Microsoft Office PowerPoint</Application>
  <PresentationFormat>宽屏</PresentationFormat>
  <Paragraphs>54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PowerPoint 演示文稿</vt:lpstr>
      <vt:lpstr>认识MixGo CE</vt:lpstr>
      <vt:lpstr>PowerPoint 演示文稿</vt:lpstr>
      <vt:lpstr>软件下载</vt:lpstr>
      <vt:lpstr>启动软件</vt:lpstr>
      <vt:lpstr>软件界面</vt:lpstr>
      <vt:lpstr>安装驱动</vt:lpstr>
      <vt:lpstr>安装驱动</vt:lpstr>
      <vt:lpstr>安装驱动</vt:lpstr>
      <vt:lpstr>安装驱动</vt:lpstr>
      <vt:lpstr>固件初始化</vt:lpstr>
      <vt:lpstr>固件初始化</vt:lpstr>
      <vt:lpstr>测试</vt:lpstr>
      <vt:lpstr>常见故障处理</vt:lpstr>
      <vt:lpstr>常见故障处理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925</cp:revision>
  <dcterms:created xsi:type="dcterms:W3CDTF">2019-07-04T08:14:00Z</dcterms:created>
  <dcterms:modified xsi:type="dcterms:W3CDTF">2022-08-23T01:28:22Z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